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2" r:id="rId4"/>
    <p:sldId id="264" r:id="rId5"/>
    <p:sldId id="261" r:id="rId6"/>
    <p:sldId id="275" r:id="rId7"/>
    <p:sldId id="274" r:id="rId8"/>
    <p:sldId id="257" r:id="rId9"/>
    <p:sldId id="268" r:id="rId10"/>
    <p:sldId id="269" r:id="rId11"/>
    <p:sldId id="273" r:id="rId12"/>
    <p:sldId id="272" r:id="rId13"/>
    <p:sldId id="270" r:id="rId14"/>
    <p:sldId id="271" r:id="rId15"/>
    <p:sldId id="260" r:id="rId16"/>
    <p:sldId id="26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2C710-A7DB-C846-945A-B60FEF0D5B1E}" v="769" dt="2022-02-12T20:25:02.743"/>
    <p1510:client id="{F9C0F477-FF50-4173-A173-4F614A2BC6A7}" v="34" vWet="35" dt="2022-02-12T20:17:47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C1EF7-C02A-C448-9D13-9AB16E1B57D8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B7067-B1AC-0141-9A37-CCF7F073E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6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our </a:t>
            </a:r>
            <a:r>
              <a:rPr lang="en-US" err="1"/>
              <a:t>Hatathon</a:t>
            </a:r>
            <a:r>
              <a:rPr lang="en-US"/>
              <a:t> project, we created Crowd Code. Crowd Code is a testing framework for the education community: students and instructors can use Crowd Code to make the process of programming more transparent and interactive.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38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that Crowd Code works is that users navigate to our web page in their browser and sign in.</a:t>
            </a:r>
          </a:p>
          <a:p>
            <a:endParaRPr lang="en-US"/>
          </a:p>
          <a:p>
            <a:r>
              <a:rPr lang="en-US"/>
              <a:t>They can create projects and add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that Crowd Code works is that users navigate to our web page in their browser and sign in.</a:t>
            </a:r>
          </a:p>
          <a:p>
            <a:endParaRPr lang="en-US"/>
          </a:p>
          <a:p>
            <a:r>
              <a:rPr lang="en-US"/>
              <a:t>They can create projects and add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68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We’ve given some thought to what our next steps could 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common experience as cs students…</a:t>
            </a:r>
          </a:p>
          <a:p>
            <a:endParaRPr lang="en-US"/>
          </a:p>
          <a:p>
            <a:r>
              <a:rPr lang="en-US"/>
              <a:t>Programming projects common, setup of development environment is complicated, and using the Same interface – desired or required</a:t>
            </a:r>
          </a:p>
          <a:p>
            <a:endParaRPr lang="en-US"/>
          </a:p>
          <a:p>
            <a:r>
              <a:rPr lang="en-US"/>
              <a:t>Crowd Code allows anybody to log in and upload a test case and</a:t>
            </a:r>
          </a:p>
          <a:p>
            <a:r>
              <a:rPr lang="en-US"/>
              <a:t>provides a convenient way to run the online test cases against your implementation of a program. </a:t>
            </a:r>
          </a:p>
          <a:p>
            <a:endParaRPr lang="en-US"/>
          </a:p>
          <a:p>
            <a:r>
              <a:rPr lang="en-US"/>
              <a:t>So what do we mean by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6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Integration, or “End to End” testing looks at a program as a whole, and checks that it gives the expected outputs for each known input. This differs from Unit Testing, which tests the functioning of each separable part of a program.</a:t>
            </a:r>
          </a:p>
          <a:p>
            <a:endParaRPr lang="en-US"/>
          </a:p>
          <a:p>
            <a:r>
              <a:rPr lang="en-US"/>
              <a:t>With integration testing, you don’t need to interact with the code base of the application you test, only the exposed interfaces.</a:t>
            </a:r>
          </a:p>
          <a:p>
            <a:endParaRPr lang="en-US"/>
          </a:p>
          <a:p>
            <a:r>
              <a:rPr lang="en-US"/>
              <a:t>In this case, because our test runner can’t see inside the application, this is a form of “black box” testing as well.</a:t>
            </a:r>
          </a:p>
          <a:p>
            <a:endParaRPr lang="en-US"/>
          </a:p>
          <a:p>
            <a:r>
              <a:rPr lang="en-US"/>
              <a:t>This is important for Crowd Code’s usage by students, because while the program spec for an assignment is usually public (instructors </a:t>
            </a:r>
            <a:r>
              <a:rPr lang="en-US" i="1"/>
              <a:t>want</a:t>
            </a:r>
            <a:r>
              <a:rPr lang="en-US" i="0"/>
              <a:t> everyone’s implementations to match the same interface), there are often restrictions on sharing code. We chose the “End to End” approach specifically for this reason.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Integration, or “End to End” testing looks at a program as a whole, and checks that it gives the expected outputs for each known input. This differs from Unit Testing, which tests the functioning of each separable part of a program.</a:t>
            </a:r>
          </a:p>
          <a:p>
            <a:endParaRPr lang="en-US"/>
          </a:p>
          <a:p>
            <a:r>
              <a:rPr lang="en-US"/>
              <a:t>With integration testing, you don’t need to interact with the code base of the application you test, only the exposed interfaces.</a:t>
            </a:r>
          </a:p>
          <a:p>
            <a:endParaRPr lang="en-US"/>
          </a:p>
          <a:p>
            <a:r>
              <a:rPr lang="en-US"/>
              <a:t>In this case, because our test runner can’t see inside the application, this is a form of “black box” testing as well.</a:t>
            </a:r>
          </a:p>
          <a:p>
            <a:endParaRPr lang="en-US"/>
          </a:p>
          <a:p>
            <a:r>
              <a:rPr lang="en-US"/>
              <a:t>This is important for Crowd Code’s usage by students, because while the program spec for an assignment is usually public (instructors </a:t>
            </a:r>
            <a:r>
              <a:rPr lang="en-US" i="1"/>
              <a:t>want</a:t>
            </a:r>
            <a:r>
              <a:rPr lang="en-US" i="0"/>
              <a:t> everyone’s implementations to match the same interface), there are often restrictions on sharing code. We chose the “End to End” approach specifically for this reason.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1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this diagram 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8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96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9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that Crowd Code works is that users navigate to our web page in their browser and sign in.</a:t>
            </a:r>
          </a:p>
          <a:p>
            <a:endParaRPr lang="en-US"/>
          </a:p>
          <a:p>
            <a:r>
              <a:rPr lang="en-US"/>
              <a:t>They can create projects and add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2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that Crowd Code works is that users navigate to our web page in their browser and sign in.</a:t>
            </a:r>
          </a:p>
          <a:p>
            <a:endParaRPr lang="en-US"/>
          </a:p>
          <a:p>
            <a:r>
              <a:rPr lang="en-US"/>
              <a:t>They can create projects and add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B7067-B1AC-0141-9A37-CCF7F073E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92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E2AA-A456-864D-BEDF-4D33547EC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07F2-FDEE-0648-A7E4-52E5DD933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F861-DF97-7845-B331-B7DDED35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699E-BB95-864A-9B8A-15F16D4D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8FCBA-C6AB-C741-8DF1-B99DB9FC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2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FA9D-D0A8-664A-B73F-55EAEAC9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182F8-CAA4-E340-9E24-2837742A6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B4DA-DEBF-C240-ABB3-E50919D4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1F0E5-30BF-3541-98EC-D18F77DD9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9AF33-D256-6043-9816-32909AA7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7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FD06F-0557-2842-B57A-6126479B0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8D74A-D643-A645-B3C1-A9455BBFD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96AE2-F59B-8E47-8EE4-4D2A610F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79529-C7BE-8740-81BB-334EA66F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217BB-DEFD-2749-9316-69A0D8D3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0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E416-F9F6-954D-B4D6-0C34DE0B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9E00-6ED2-7740-B956-A4B0735D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443F8-DC6F-8445-97C9-CE14B0CB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56A2B-C956-B345-AC20-70BA589D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7DFE-704D-CE49-910D-558DAB17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5DE3-771C-8747-931E-2A5A067C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F685C-F9BA-624A-BAB2-4270E0460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C34E-F98E-194F-9B8B-046389F9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A620-7AE9-7B4F-A0B5-750D8F92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F3D7-3A72-7C4E-9282-A61A3BB4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CE00-E91F-AD4A-86F0-9E69195A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198A5-E251-FE4E-93DE-2EAEDEA14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5A68-EC26-9647-9DEF-5184CCEC6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FD4A-4A12-6049-93D6-0CB878BB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CD8AA-5589-8543-B29F-9DB738C9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0FBEF-49B7-3C40-AB32-E3672F3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D2B5-19DB-254A-B3E1-8FE30BB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8E9BD-2F6D-3843-A08C-E0141BE1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8785-7CF1-7649-BA53-9B00D2CFD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00F64-BAE0-A748-A36D-452AB5362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D0ED2-F78B-8C48-ADDC-ADEE8F73FD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F66EF-A05D-804C-829E-14FB8034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048E8-187A-044E-A5C4-E4B14822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0DCA36-FE15-AB45-A0F4-CC1E3CBD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6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12FE-1E70-A743-A404-3E9B343C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E55B7-B72C-D048-9D3B-BF425AE4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6C881-E1B9-A940-B10E-16D288E0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80F62-7342-D646-84B8-FEA4DC5D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6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0E9D0-B91B-A145-B3E0-4D85DCC7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E955D-1865-2449-BD19-BFEE420D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EF055-D75B-9B49-9379-B28DB318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90C1-1275-FD47-BDBA-0A86F274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2727F-050D-F04E-8B9C-EC05453B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08DAC-35D5-BF43-B9B6-F9C4E9E10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CED70-7EFF-4749-A970-D4D7901A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05382-B1C8-8747-98A1-00C4553B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5059E-538E-9948-AEF7-72BFEB35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F432-BD30-8F46-A9CE-444DDB18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CFA998-A928-9E43-AFC1-9D83C9350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C214-AB6A-3D4F-B3BB-9057CB3A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95B0-09BC-904C-92F8-C7EEE98B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1BB07-FAEF-A44E-8C03-E3ED513B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EFDAE-635A-A544-96AA-1F4F95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07C7B-1CAE-2246-9AF3-09CB238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BCEDA-F6F3-5843-B40B-1AB8D42DF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52C05-03A8-B04E-9DFF-5A3D79D0D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F24BB-20B2-1149-BB4C-72AFF10839B3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94A9D-2A08-1440-9DB2-B2878A422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3D2C3-366A-BE46-8703-274699478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ABF7-7A23-3A4B-963E-1DC95A0E0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1"/>
          </a:solidFill>
          <a:latin typeface="Inter Semi Bold" panose="02000503000000020004" pitchFamily="2" charset="0"/>
          <a:ea typeface="Inter Semi Bold" panose="02000503000000020004" pitchFamily="2" charset="0"/>
          <a:cs typeface="Inter Semi Bold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FDA8-1452-3849-82A5-05D8FB28A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latin typeface="Inter Extra Bold" panose="02000503000000020004" pitchFamily="2" charset="0"/>
                <a:ea typeface="Inter Extra Bold" panose="02000503000000020004" pitchFamily="2" charset="0"/>
                <a:cs typeface="Inter Extra Bold" panose="02000503000000020004" pitchFamily="2" charset="0"/>
              </a:rPr>
              <a:t>Crowd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75648-9C33-C14D-B34B-317A5DB13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2664"/>
            <a:ext cx="9144000" cy="1655762"/>
          </a:xfrm>
        </p:spPr>
        <p:txBody>
          <a:bodyPr/>
          <a:lstStyle/>
          <a:p>
            <a:r>
              <a:rPr lang="en-US" spc="-150"/>
              <a:t>Aiden Cohen, </a:t>
            </a:r>
            <a:r>
              <a:rPr lang="en-US" spc="-150" err="1"/>
              <a:t>Akshay</a:t>
            </a:r>
            <a:r>
              <a:rPr lang="en-US" spc="-150"/>
              <a:t> Joshi, Geoffrey </a:t>
            </a:r>
            <a:r>
              <a:rPr lang="en-US" spc="-150" err="1"/>
              <a:t>Xue</a:t>
            </a:r>
            <a:r>
              <a:rPr lang="en-US" spc="-150"/>
              <a:t>, Michael Noguera</a:t>
            </a:r>
          </a:p>
        </p:txBody>
      </p:sp>
    </p:spTree>
    <p:extLst>
      <p:ext uri="{BB962C8B-B14F-4D97-AF65-F5344CB8AC3E}">
        <p14:creationId xmlns:p14="http://schemas.microsoft.com/office/powerpoint/2010/main" val="1679716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38F2-E937-A041-AB89-D206A0FD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5" y="292955"/>
            <a:ext cx="14190095" cy="8152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AB0A53-B7C2-C746-B10A-AE249AFD01FE}"/>
              </a:ext>
            </a:extLst>
          </p:cNvPr>
          <p:cNvSpPr txBox="1"/>
          <p:nvPr/>
        </p:nvSpPr>
        <p:spPr>
          <a:xfrm>
            <a:off x="2975021" y="4107482"/>
            <a:ext cx="2121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(</a:t>
            </a:r>
            <a:r>
              <a:rPr lang="en-US" sz="1500" err="1"/>
              <a:t>oauth</a:t>
            </a:r>
            <a:r>
              <a:rPr lang="en-US" sz="15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78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38F2-E937-A041-AB89-D206A0FD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7" y="357351"/>
            <a:ext cx="10693205" cy="6143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395D1-5028-EB48-8377-935EBAEBCE40}"/>
              </a:ext>
            </a:extLst>
          </p:cNvPr>
          <p:cNvSpPr txBox="1"/>
          <p:nvPr/>
        </p:nvSpPr>
        <p:spPr>
          <a:xfrm>
            <a:off x="2949263" y="3233799"/>
            <a:ext cx="1790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(</a:t>
            </a:r>
            <a:r>
              <a:rPr lang="en-US" sz="1100" err="1"/>
              <a:t>oauth</a:t>
            </a:r>
            <a:r>
              <a:rPr lang="en-US" sz="110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7ADF0-7D09-DB4A-9C04-A8815CC967C3}"/>
              </a:ext>
            </a:extLst>
          </p:cNvPr>
          <p:cNvSpPr txBox="1"/>
          <p:nvPr/>
        </p:nvSpPr>
        <p:spPr>
          <a:xfrm>
            <a:off x="9092485" y="5460643"/>
            <a:ext cx="1790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file store containing input/output</a:t>
            </a:r>
          </a:p>
        </p:txBody>
      </p:sp>
    </p:spTree>
    <p:extLst>
      <p:ext uri="{BB962C8B-B14F-4D97-AF65-F5344CB8AC3E}">
        <p14:creationId xmlns:p14="http://schemas.microsoft.com/office/powerpoint/2010/main" val="141805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D4D12B-D9BC-6749-BF79-F3538987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3" y="0"/>
            <a:ext cx="1054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DCBD-EA52-ED4B-9900-E854F18CE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CDB2-87F8-B048-B776-3F60EC9DE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B946E-4E19-A34B-81E8-8C2FF67F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3" y="0"/>
            <a:ext cx="1054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CC84-3DB0-D94C-82F5-B63B135B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12274-179C-8D48-8282-4E148A4F8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42D0E-B155-444E-A5D3-306E9AB4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3" y="0"/>
            <a:ext cx="1054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2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1A56-377A-504E-8736-76371245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777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78B5-EE1A-CE45-B9D0-D2AF1C8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7E45-5187-DA4A-B43F-9B4557CC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Sandboxing</a:t>
            </a:r>
          </a:p>
          <a:p>
            <a:r>
              <a:rPr lang="en-US"/>
              <a:t>User types: Professors &amp; TAs vs. Students</a:t>
            </a:r>
          </a:p>
        </p:txBody>
      </p:sp>
    </p:spTree>
    <p:extLst>
      <p:ext uri="{BB962C8B-B14F-4D97-AF65-F5344CB8AC3E}">
        <p14:creationId xmlns:p14="http://schemas.microsoft.com/office/powerpoint/2010/main" val="397149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93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31B2-CBDB-F142-86E5-633EE7E3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Crowd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3A3F-34EC-BA42-8CED-DDFEEBA3C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testing framework</a:t>
            </a:r>
          </a:p>
          <a:p>
            <a:r>
              <a:rPr lang="en-US"/>
              <a:t>Web-based</a:t>
            </a:r>
          </a:p>
          <a:p>
            <a:r>
              <a:rPr lang="en-US">
                <a:latin typeface="Inter Medium" panose="02000503000000020004" pitchFamily="2" charset="0"/>
                <a:ea typeface="Inter Medium" panose="02000503000000020004" pitchFamily="2" charset="0"/>
                <a:cs typeface="Inter Medium" panose="02000503000000020004" pitchFamily="2" charset="0"/>
              </a:rPr>
              <a:t>Collaborative: crowdsourced test cases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2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4591-970D-4C4F-A4DD-03A713BE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Integration/E2E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AD01A-0F4F-884F-BF40-EC915FFC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175000"/>
            <a:ext cx="22098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569F-A434-D84F-BC49-50B75102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578100"/>
            <a:ext cx="2895600" cy="170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4F978-A39F-C640-8B6E-77CCDE890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3175000"/>
            <a:ext cx="2476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4591-970D-4C4F-A4DD-03A713BE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Integration/E2E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CAD01A-0F4F-884F-BF40-EC915FFC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3174999"/>
            <a:ext cx="2209800" cy="2001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7569F-A434-D84F-BC49-50B75102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63" y="1336184"/>
            <a:ext cx="9847384" cy="332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4F978-A39F-C640-8B6E-77CCDE890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442" y="3174999"/>
            <a:ext cx="2476500" cy="20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68768-A63D-C649-AAA0-84875574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24" y="340518"/>
            <a:ext cx="10194149" cy="617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D600D-5D5A-7042-A42E-B9EDF021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49" y="1312594"/>
            <a:ext cx="9613901" cy="345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B8479-013A-034B-AA46-7BCA5817F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49" y="1906855"/>
            <a:ext cx="4633449" cy="428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1E8DD-148F-314D-B625-C427BE564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85" y="1906855"/>
            <a:ext cx="4633449" cy="42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9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68768-A63D-C649-AAA0-84875574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24" y="340518"/>
            <a:ext cx="10194149" cy="617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D600D-5D5A-7042-A42E-B9EDF021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49" y="1312594"/>
            <a:ext cx="9613901" cy="345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B8479-013A-034B-AA46-7BCA5817F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49" y="1906855"/>
            <a:ext cx="4633449" cy="428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1E8DD-148F-314D-B625-C427BE564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85" y="1906855"/>
            <a:ext cx="4633449" cy="4287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E15AA-BB93-1D48-BA99-42A01F5DB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04689" y="-1037296"/>
            <a:ext cx="16345917" cy="106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68768-A63D-C649-AAA0-84875574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24" y="340518"/>
            <a:ext cx="10194149" cy="617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D600D-5D5A-7042-A42E-B9EDF021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49" y="1312594"/>
            <a:ext cx="9613901" cy="345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4B8479-013A-034B-AA46-7BCA5817F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49" y="1906855"/>
            <a:ext cx="4633449" cy="428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1E8DD-148F-314D-B625-C427BE564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85" y="1906855"/>
            <a:ext cx="4633449" cy="42878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875C27-E7DE-5E4F-BB1B-93C60267D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82191" y="-1368641"/>
            <a:ext cx="14756378" cy="95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2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38F2-E937-A041-AB89-D206A0FD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7" y="357351"/>
            <a:ext cx="10693205" cy="6143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395D1-5028-EB48-8377-935EBAEBCE40}"/>
              </a:ext>
            </a:extLst>
          </p:cNvPr>
          <p:cNvSpPr txBox="1"/>
          <p:nvPr/>
        </p:nvSpPr>
        <p:spPr>
          <a:xfrm>
            <a:off x="875764" y="3812146"/>
            <a:ext cx="1790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(</a:t>
            </a:r>
            <a:r>
              <a:rPr lang="en-US" sz="1100" err="1"/>
              <a:t>oauth</a:t>
            </a:r>
            <a:r>
              <a:rPr lang="en-US" sz="110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7ADF0-7D09-DB4A-9C04-A8815CC967C3}"/>
              </a:ext>
            </a:extLst>
          </p:cNvPr>
          <p:cNvSpPr txBox="1"/>
          <p:nvPr/>
        </p:nvSpPr>
        <p:spPr>
          <a:xfrm>
            <a:off x="9092485" y="5460643"/>
            <a:ext cx="1790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file store containing input/output</a:t>
            </a:r>
          </a:p>
        </p:txBody>
      </p:sp>
    </p:spTree>
    <p:extLst>
      <p:ext uri="{BB962C8B-B14F-4D97-AF65-F5344CB8AC3E}">
        <p14:creationId xmlns:p14="http://schemas.microsoft.com/office/powerpoint/2010/main" val="230165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438F2-E937-A041-AB89-D206A0FD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1679" y="-1625996"/>
            <a:ext cx="14190095" cy="815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EF556-8360-D64C-AFAF-A25AFAE64079}"/>
              </a:ext>
            </a:extLst>
          </p:cNvPr>
          <p:cNvSpPr txBox="1"/>
          <p:nvPr/>
        </p:nvSpPr>
        <p:spPr>
          <a:xfrm>
            <a:off x="9092485" y="5460643"/>
            <a:ext cx="1790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file store containing input/output</a:t>
            </a:r>
          </a:p>
        </p:txBody>
      </p:sp>
    </p:spTree>
    <p:extLst>
      <p:ext uri="{BB962C8B-B14F-4D97-AF65-F5344CB8AC3E}">
        <p14:creationId xmlns:p14="http://schemas.microsoft.com/office/powerpoint/2010/main" val="310626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ter">
      <a:dk1>
        <a:sysClr val="windowText" lastClr="000000"/>
      </a:dk1>
      <a:lt1>
        <a:sysClr val="window" lastClr="FFFFFF"/>
      </a:lt1>
      <a:dk2>
        <a:srgbClr val="111111"/>
      </a:dk2>
      <a:lt2>
        <a:srgbClr val="F4F4F4"/>
      </a:lt2>
      <a:accent1>
        <a:srgbClr val="F03009"/>
      </a:accent1>
      <a:accent2>
        <a:srgbClr val="FFF310"/>
      </a:accent2>
      <a:accent3>
        <a:srgbClr val="FFE310"/>
      </a:accent3>
      <a:accent4>
        <a:srgbClr val="036682"/>
      </a:accent4>
      <a:accent5>
        <a:srgbClr val="26DC4E"/>
      </a:accent5>
      <a:accent6>
        <a:srgbClr val="77DD86"/>
      </a:accent6>
      <a:hlink>
        <a:srgbClr val="5E5E5E"/>
      </a:hlink>
      <a:folHlink>
        <a:srgbClr val="5E5E5E"/>
      </a:folHlink>
    </a:clrScheme>
    <a:fontScheme name="Inter">
      <a:majorFont>
        <a:latin typeface="Inte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Crowd Code</vt:lpstr>
      <vt:lpstr>What is Crowd Code?</vt:lpstr>
      <vt:lpstr>Integration/E2E Testing</vt:lpstr>
      <vt:lpstr>Integration/E2E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Test</dc:title>
  <dc:creator>Michael Noguera</dc:creator>
  <cp:revision>2</cp:revision>
  <dcterms:created xsi:type="dcterms:W3CDTF">2022-02-12T07:31:45Z</dcterms:created>
  <dcterms:modified xsi:type="dcterms:W3CDTF">2022-02-13T16:07:03Z</dcterms:modified>
</cp:coreProperties>
</file>